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404050" cy="43205400"/>
  <p:notesSz cx="7102475" cy="938847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66FFFF"/>
    <a:srgbClr val="00FF00"/>
    <a:srgbClr val="CCECFF"/>
    <a:srgbClr val="FFFFCC"/>
    <a:srgbClr val="0000CC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20" d="100"/>
          <a:sy n="20" d="100"/>
        </p:scale>
        <p:origin x="-696" y="996"/>
      </p:cViewPr>
      <p:guideLst>
        <p:guide orient="horz" pos="13608"/>
        <p:guide pos="102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0" tIns="47439" rIns="94880" bIns="47439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0" tIns="47439" rIns="94880" bIns="47439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4450"/>
            <a:ext cx="307816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0" tIns="47439" rIns="94880" bIns="47439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934450"/>
            <a:ext cx="30781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80" tIns="47439" rIns="94880" bIns="47439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pPr>
              <a:defRPr/>
            </a:pPr>
            <a:fld id="{2EDA4BEF-5191-4804-B1E7-D843937792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46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5" tIns="46572" rIns="93145" bIns="46572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8125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5" tIns="46572" rIns="93145" bIns="4657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206625" y="696913"/>
            <a:ext cx="2671763" cy="3565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94213"/>
            <a:ext cx="5214938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5" tIns="46572" rIns="93145" bIns="465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0638"/>
            <a:ext cx="31146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5" tIns="46572" rIns="93145" bIns="46572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8125" y="8910638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5" tIns="46572" rIns="93145" bIns="4657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4741471B-B69E-4D52-95E4-59E8B3456F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95ADA-BFDE-4650-9A6C-1FEE0E210E39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4099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60588" y="13422313"/>
            <a:ext cx="24482425" cy="925988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321175" y="24482425"/>
            <a:ext cx="20161250" cy="110426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C81EB-780C-4E98-BECA-9E4A2731DB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207FB-385D-4A4B-9772-7CC3F8744F9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0523200" y="3835400"/>
            <a:ext cx="6119813" cy="3456781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160588" y="3835400"/>
            <a:ext cx="18210212" cy="3456781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6A7B6-99B3-47BD-9682-CE6A6AFF10E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BB0A9-06A2-4219-8B53-EC5AA5BAEC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74888" y="27763788"/>
            <a:ext cx="24484012" cy="85804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74888" y="18311813"/>
            <a:ext cx="24484012" cy="9451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8BEB3-F621-40C8-ADCD-B914C1B0B68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160588" y="12479338"/>
            <a:ext cx="12165012" cy="25923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4478000" y="12479338"/>
            <a:ext cx="12165013" cy="25923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AF23-5A38-4601-B5BD-A79F9846B40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9863" y="1730375"/>
            <a:ext cx="2592387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39863" y="9671050"/>
            <a:ext cx="12726987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439863" y="13701713"/>
            <a:ext cx="12726987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4631988" y="9671050"/>
            <a:ext cx="12731750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4631988" y="13701713"/>
            <a:ext cx="12731750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157C4-0481-482A-B3E3-0E5888D41C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9F109-0254-4D92-A9EF-AB9BBEC198C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E6EFF-C624-4745-B25E-D0F652A0F1D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9863" y="1720850"/>
            <a:ext cx="9475787" cy="7319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61725" y="1720850"/>
            <a:ext cx="16102013" cy="36874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39863" y="9040813"/>
            <a:ext cx="9475787" cy="295544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F412C-3C7D-43DD-B386-AEBA41A5182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45150" y="30243463"/>
            <a:ext cx="17283113" cy="35702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645150" y="3860800"/>
            <a:ext cx="17283113" cy="2592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645150" y="33813750"/>
            <a:ext cx="17283113" cy="5070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18A5-BCDD-4DBC-925F-2B407AF50B5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0463" y="3835400"/>
            <a:ext cx="27543125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1745" tIns="255874" rIns="511745" bIns="2558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0463" y="12479338"/>
            <a:ext cx="27543125" cy="259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1745" tIns="255874" rIns="511745" bIns="2558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0463" y="39370000"/>
            <a:ext cx="6751637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1745" tIns="255874" rIns="511745" bIns="255874" numCol="1" anchor="t" anchorCtr="0" compatLnSpc="1">
            <a:prstTxWarp prst="textNoShape">
              <a:avLst/>
            </a:prstTxWarp>
          </a:bodyPr>
          <a:lstStyle>
            <a:lvl1pPr>
              <a:defRPr sz="76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225" y="39370000"/>
            <a:ext cx="10261600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1745" tIns="255874" rIns="511745" bIns="255874" numCol="1" anchor="t" anchorCtr="0" compatLnSpc="1">
            <a:prstTxWarp prst="textNoShape">
              <a:avLst/>
            </a:prstTxWarp>
          </a:bodyPr>
          <a:lstStyle>
            <a:lvl1pPr algn="ctr">
              <a:defRPr sz="76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1950" y="39370000"/>
            <a:ext cx="6751638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1745" tIns="255874" rIns="511745" bIns="255874" numCol="1" anchor="t" anchorCtr="0" compatLnSpc="1">
            <a:prstTxWarp prst="textNoShape">
              <a:avLst/>
            </a:prstTxWarp>
          </a:bodyPr>
          <a:lstStyle>
            <a:lvl1pPr algn="r">
              <a:defRPr sz="7600"/>
            </a:lvl1pPr>
          </a:lstStyle>
          <a:p>
            <a:pPr>
              <a:defRPr/>
            </a:pPr>
            <a:fld id="{835E4246-C7DB-45C6-ACDA-EB295D42E3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</a:defRPr>
      </a:lvl6pPr>
      <a:lvl7pPr marL="914400"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</a:defRPr>
      </a:lvl7pPr>
      <a:lvl8pPr marL="1371600"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</a:defRPr>
      </a:lvl8pPr>
      <a:lvl9pPr marL="1828800" algn="ctr" defTabSz="5118100" rtl="0" eaLnBrk="0" fontAlgn="base" hangingPunct="0">
        <a:spcBef>
          <a:spcPct val="0"/>
        </a:spcBef>
        <a:spcAft>
          <a:spcPct val="0"/>
        </a:spcAft>
        <a:defRPr sz="24900">
          <a:solidFill>
            <a:schemeClr val="tx2"/>
          </a:solidFill>
          <a:latin typeface="Times New Roman" pitchFamily="18" charset="0"/>
        </a:defRPr>
      </a:lvl9pPr>
    </p:titleStyle>
    <p:bodyStyle>
      <a:lvl1pPr marL="1924050" indent="-1924050" algn="l" defTabSz="5118100" rtl="0" eaLnBrk="0" fontAlgn="base" hangingPunct="0">
        <a:spcBef>
          <a:spcPct val="20000"/>
        </a:spcBef>
        <a:spcAft>
          <a:spcPct val="0"/>
        </a:spcAft>
        <a:buChar char="•"/>
        <a:defRPr sz="18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4162425" indent="-1609725" algn="l" defTabSz="5118100" rtl="0" eaLnBrk="0" fontAlgn="base" hangingPunct="0">
        <a:spcBef>
          <a:spcPct val="20000"/>
        </a:spcBef>
        <a:spcAft>
          <a:spcPct val="0"/>
        </a:spcAft>
        <a:buChar char="–"/>
        <a:defRPr sz="15900">
          <a:solidFill>
            <a:schemeClr val="tx1"/>
          </a:solidFill>
          <a:latin typeface="+mn-lt"/>
          <a:ea typeface="MS PGothic" pitchFamily="34" charset="-128"/>
        </a:defRPr>
      </a:lvl2pPr>
      <a:lvl3pPr marL="6400800" indent="-1282700" algn="l" defTabSz="5118100" rtl="0" eaLnBrk="0" fontAlgn="base" hangingPunct="0">
        <a:spcBef>
          <a:spcPct val="20000"/>
        </a:spcBef>
        <a:spcAft>
          <a:spcPct val="0"/>
        </a:spcAft>
        <a:buChar char="•"/>
        <a:defRPr sz="13500">
          <a:solidFill>
            <a:schemeClr val="tx1"/>
          </a:solidFill>
          <a:latin typeface="+mn-lt"/>
          <a:ea typeface="MS PGothic" pitchFamily="34" charset="-128"/>
        </a:defRPr>
      </a:lvl3pPr>
      <a:lvl4pPr marL="8955088" indent="-1276350" algn="l" defTabSz="5118100" rtl="0" eaLnBrk="0" fontAlgn="base" hangingPunct="0">
        <a:spcBef>
          <a:spcPct val="20000"/>
        </a:spcBef>
        <a:spcAft>
          <a:spcPct val="0"/>
        </a:spcAft>
        <a:buChar char="–"/>
        <a:defRPr sz="11400">
          <a:solidFill>
            <a:schemeClr val="tx1"/>
          </a:solidFill>
          <a:latin typeface="+mn-lt"/>
          <a:ea typeface="MS PGothic" pitchFamily="34" charset="-128"/>
        </a:defRPr>
      </a:lvl4pPr>
      <a:lvl5pPr marL="11510963" indent="-1277938" algn="l" defTabSz="5118100" rtl="0" eaLnBrk="0" fontAlgn="base" hangingPunct="0">
        <a:spcBef>
          <a:spcPct val="20000"/>
        </a:spcBef>
        <a:spcAft>
          <a:spcPct val="0"/>
        </a:spcAft>
        <a:buChar char="»"/>
        <a:defRPr sz="11400">
          <a:solidFill>
            <a:schemeClr val="tx1"/>
          </a:solidFill>
          <a:latin typeface="+mn-lt"/>
          <a:ea typeface="MS PGothic" pitchFamily="34" charset="-128"/>
        </a:defRPr>
      </a:lvl5pPr>
      <a:lvl6pPr marL="11968163" indent="-1277938" algn="l" defTabSz="5118100" rtl="0" eaLnBrk="0" fontAlgn="base" hangingPunct="0">
        <a:spcBef>
          <a:spcPct val="20000"/>
        </a:spcBef>
        <a:spcAft>
          <a:spcPct val="0"/>
        </a:spcAft>
        <a:buChar char="»"/>
        <a:defRPr sz="11400">
          <a:solidFill>
            <a:schemeClr val="tx1"/>
          </a:solidFill>
          <a:latin typeface="+mn-lt"/>
        </a:defRPr>
      </a:lvl6pPr>
      <a:lvl7pPr marL="12425363" indent="-1277938" algn="l" defTabSz="5118100" rtl="0" eaLnBrk="0" fontAlgn="base" hangingPunct="0">
        <a:spcBef>
          <a:spcPct val="20000"/>
        </a:spcBef>
        <a:spcAft>
          <a:spcPct val="0"/>
        </a:spcAft>
        <a:buChar char="»"/>
        <a:defRPr sz="11400">
          <a:solidFill>
            <a:schemeClr val="tx1"/>
          </a:solidFill>
          <a:latin typeface="+mn-lt"/>
        </a:defRPr>
      </a:lvl7pPr>
      <a:lvl8pPr marL="12882563" indent="-1277938" algn="l" defTabSz="5118100" rtl="0" eaLnBrk="0" fontAlgn="base" hangingPunct="0">
        <a:spcBef>
          <a:spcPct val="20000"/>
        </a:spcBef>
        <a:spcAft>
          <a:spcPct val="0"/>
        </a:spcAft>
        <a:buChar char="»"/>
        <a:defRPr sz="11400">
          <a:solidFill>
            <a:schemeClr val="tx1"/>
          </a:solidFill>
          <a:latin typeface="+mn-lt"/>
        </a:defRPr>
      </a:lvl8pPr>
      <a:lvl9pPr marL="13339763" indent="-1277938" algn="l" defTabSz="5118100" rtl="0" eaLnBrk="0" fontAlgn="base" hangingPunct="0">
        <a:spcBef>
          <a:spcPct val="20000"/>
        </a:spcBef>
        <a:spcAft>
          <a:spcPct val="0"/>
        </a:spcAft>
        <a:buChar char="»"/>
        <a:defRPr sz="114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66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54"/>
          <p:cNvSpPr txBox="1">
            <a:spLocks noChangeArrowheads="1"/>
          </p:cNvSpPr>
          <p:nvPr/>
        </p:nvSpPr>
        <p:spPr bwMode="auto">
          <a:xfrm>
            <a:off x="3486150" y="1600200"/>
            <a:ext cx="242173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468" tIns="53734" rIns="107468" bIns="53734">
            <a:spAutoFit/>
          </a:bodyPr>
          <a:lstStyle/>
          <a:p>
            <a:pPr algn="ctr"/>
            <a:r>
              <a:rPr lang="es-ES" altLang="es-ES" sz="6000" dirty="0">
                <a:latin typeface="Arial" charset="0"/>
                <a:cs typeface="Arial" charset="0"/>
              </a:rPr>
              <a:t>“</a:t>
            </a:r>
            <a:r>
              <a:rPr lang="es-ES" sz="6000" dirty="0">
                <a:latin typeface="Arial" charset="0"/>
                <a:cs typeface="Arial" charset="0"/>
              </a:rPr>
              <a:t>TRANSFERENCIA TECNOLÓGICA DE LA UNIVERSIDAD </a:t>
            </a:r>
          </a:p>
          <a:p>
            <a:pPr algn="ctr"/>
            <a:r>
              <a:rPr lang="es-ES" sz="6000" dirty="0">
                <a:latin typeface="Arial" charset="0"/>
                <a:cs typeface="Arial" charset="0"/>
              </a:rPr>
              <a:t>A LICEOS AGRÍCOLAS DE LA REGIÓN</a:t>
            </a:r>
            <a:endParaRPr lang="es-CL" sz="6000" dirty="0">
              <a:latin typeface="Arial" charset="0"/>
              <a:cs typeface="Arial" charset="0"/>
            </a:endParaRPr>
          </a:p>
          <a:p>
            <a:pPr algn="ctr"/>
            <a:r>
              <a:rPr lang="es-ES" sz="6000" dirty="0">
                <a:latin typeface="Arial" charset="0"/>
                <a:cs typeface="Arial" charset="0"/>
              </a:rPr>
              <a:t>(MEJORAMIENTO DE LA COMPETITIVIDAD TÉCNICA DEL CAPITAL HUMANO EN EL ÁREA  AGRÍCOLA A NIVEL DE ENSEÑANZA MEDIA Y PROFESIONAL)</a:t>
            </a:r>
            <a:r>
              <a:rPr lang="es-ES" altLang="es-ES" sz="6000" dirty="0">
                <a:latin typeface="Arial" charset="0"/>
                <a:cs typeface="Arial" charset="0"/>
              </a:rPr>
              <a:t>”</a:t>
            </a:r>
            <a:r>
              <a:rPr lang="es-ES" sz="6000" dirty="0">
                <a:latin typeface="Arial" charset="0"/>
                <a:cs typeface="Arial" charset="0"/>
              </a:rPr>
              <a:t>.</a:t>
            </a:r>
            <a:endParaRPr lang="es-CL" sz="6000" dirty="0">
              <a:latin typeface="Arial" charset="0"/>
              <a:cs typeface="Arial" charset="0"/>
            </a:endParaRPr>
          </a:p>
        </p:txBody>
      </p:sp>
      <p:graphicFrame>
        <p:nvGraphicFramePr>
          <p:cNvPr id="2051" name="Object 883"/>
          <p:cNvGraphicFramePr>
            <a:graphicFrameLocks noChangeAspect="1"/>
          </p:cNvGraphicFramePr>
          <p:nvPr/>
        </p:nvGraphicFramePr>
        <p:xfrm>
          <a:off x="1376363" y="225425"/>
          <a:ext cx="1992312" cy="3946525"/>
        </p:xfrm>
        <a:graphic>
          <a:graphicData uri="http://schemas.openxmlformats.org/presentationml/2006/ole">
            <p:oleObj spid="_x0000_s2051" name="Imagen de mapa de bits" r:id="rId4" imgW="1114581" imgH="2324424" progId="Paint.Picture">
              <p:embed/>
            </p:oleObj>
          </a:graphicData>
        </a:graphic>
      </p:graphicFrame>
      <p:sp>
        <p:nvSpPr>
          <p:cNvPr id="2052" name="Rectangle 3277"/>
          <p:cNvSpPr>
            <a:spLocks noChangeArrowheads="1"/>
          </p:cNvSpPr>
          <p:nvPr/>
        </p:nvSpPr>
        <p:spPr bwMode="auto">
          <a:xfrm>
            <a:off x="9566275" y="31470600"/>
            <a:ext cx="3175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3" name="Rectangle 3281"/>
          <p:cNvSpPr>
            <a:spLocks noChangeArrowheads="1"/>
          </p:cNvSpPr>
          <p:nvPr/>
        </p:nvSpPr>
        <p:spPr bwMode="auto">
          <a:xfrm>
            <a:off x="10010775" y="33356550"/>
            <a:ext cx="1588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4" name="Rectangle 3285"/>
          <p:cNvSpPr>
            <a:spLocks noChangeArrowheads="1"/>
          </p:cNvSpPr>
          <p:nvPr/>
        </p:nvSpPr>
        <p:spPr bwMode="auto">
          <a:xfrm>
            <a:off x="9531350" y="31799213"/>
            <a:ext cx="0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5" name="Rectangle 3287"/>
          <p:cNvSpPr>
            <a:spLocks noChangeArrowheads="1"/>
          </p:cNvSpPr>
          <p:nvPr/>
        </p:nvSpPr>
        <p:spPr bwMode="auto">
          <a:xfrm>
            <a:off x="9788525" y="31986538"/>
            <a:ext cx="1588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6" name="Rectangle 3289"/>
          <p:cNvSpPr>
            <a:spLocks noChangeArrowheads="1"/>
          </p:cNvSpPr>
          <p:nvPr/>
        </p:nvSpPr>
        <p:spPr bwMode="auto">
          <a:xfrm>
            <a:off x="11009313" y="27913013"/>
            <a:ext cx="1587" cy="793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7" name="Rectangle 3291"/>
          <p:cNvSpPr>
            <a:spLocks noChangeArrowheads="1"/>
          </p:cNvSpPr>
          <p:nvPr/>
        </p:nvSpPr>
        <p:spPr bwMode="auto">
          <a:xfrm>
            <a:off x="8642350" y="32837438"/>
            <a:ext cx="3175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8" name="Rectangle 3293"/>
          <p:cNvSpPr>
            <a:spLocks noChangeArrowheads="1"/>
          </p:cNvSpPr>
          <p:nvPr/>
        </p:nvSpPr>
        <p:spPr bwMode="auto">
          <a:xfrm>
            <a:off x="9455150" y="28505150"/>
            <a:ext cx="3175" cy="793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59" name="Rectangle 3297"/>
          <p:cNvSpPr>
            <a:spLocks noChangeArrowheads="1"/>
          </p:cNvSpPr>
          <p:nvPr/>
        </p:nvSpPr>
        <p:spPr bwMode="auto">
          <a:xfrm>
            <a:off x="10342563" y="28398788"/>
            <a:ext cx="1587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0" name="Rectangle 3301"/>
          <p:cNvSpPr>
            <a:spLocks noChangeArrowheads="1"/>
          </p:cNvSpPr>
          <p:nvPr/>
        </p:nvSpPr>
        <p:spPr bwMode="auto">
          <a:xfrm>
            <a:off x="6572250" y="30137100"/>
            <a:ext cx="3175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1" name="Rectangle 3308"/>
          <p:cNvSpPr>
            <a:spLocks noChangeArrowheads="1"/>
          </p:cNvSpPr>
          <p:nvPr/>
        </p:nvSpPr>
        <p:spPr bwMode="auto">
          <a:xfrm>
            <a:off x="6683375" y="31618238"/>
            <a:ext cx="1588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2" name="Rectangle 3311"/>
          <p:cNvSpPr>
            <a:spLocks noChangeArrowheads="1"/>
          </p:cNvSpPr>
          <p:nvPr/>
        </p:nvSpPr>
        <p:spPr bwMode="auto">
          <a:xfrm>
            <a:off x="5611813" y="33724850"/>
            <a:ext cx="1587" cy="635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3" name="Rectangle 3313"/>
          <p:cNvSpPr>
            <a:spLocks noChangeArrowheads="1"/>
          </p:cNvSpPr>
          <p:nvPr/>
        </p:nvSpPr>
        <p:spPr bwMode="auto">
          <a:xfrm>
            <a:off x="6869113" y="33056513"/>
            <a:ext cx="0" cy="793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4" name="Rectangle 3317"/>
          <p:cNvSpPr>
            <a:spLocks noChangeArrowheads="1"/>
          </p:cNvSpPr>
          <p:nvPr/>
        </p:nvSpPr>
        <p:spPr bwMode="auto">
          <a:xfrm>
            <a:off x="5426075" y="30618113"/>
            <a:ext cx="3175" cy="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5" name="Rectangle 3321"/>
          <p:cNvSpPr>
            <a:spLocks noChangeArrowheads="1"/>
          </p:cNvSpPr>
          <p:nvPr/>
        </p:nvSpPr>
        <p:spPr bwMode="auto">
          <a:xfrm>
            <a:off x="5387975" y="30322838"/>
            <a:ext cx="3175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6" name="Rectangle 3325"/>
          <p:cNvSpPr>
            <a:spLocks noChangeArrowheads="1"/>
          </p:cNvSpPr>
          <p:nvPr/>
        </p:nvSpPr>
        <p:spPr bwMode="auto">
          <a:xfrm>
            <a:off x="6054725" y="33026350"/>
            <a:ext cx="3175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7" name="Rectangle 3327"/>
          <p:cNvSpPr>
            <a:spLocks noChangeArrowheads="1"/>
          </p:cNvSpPr>
          <p:nvPr/>
        </p:nvSpPr>
        <p:spPr bwMode="auto">
          <a:xfrm>
            <a:off x="5832475" y="33837563"/>
            <a:ext cx="4763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8" name="Rectangle 3346"/>
          <p:cNvSpPr>
            <a:spLocks noChangeArrowheads="1"/>
          </p:cNvSpPr>
          <p:nvPr/>
        </p:nvSpPr>
        <p:spPr bwMode="auto">
          <a:xfrm>
            <a:off x="9566275" y="31470600"/>
            <a:ext cx="3175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69" name="Rectangle 3347"/>
          <p:cNvSpPr>
            <a:spLocks noChangeArrowheads="1"/>
          </p:cNvSpPr>
          <p:nvPr/>
        </p:nvSpPr>
        <p:spPr bwMode="auto">
          <a:xfrm>
            <a:off x="10010775" y="33356550"/>
            <a:ext cx="1588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0" name="Rectangle 3348"/>
          <p:cNvSpPr>
            <a:spLocks noChangeArrowheads="1"/>
          </p:cNvSpPr>
          <p:nvPr/>
        </p:nvSpPr>
        <p:spPr bwMode="auto">
          <a:xfrm>
            <a:off x="9531350" y="31799213"/>
            <a:ext cx="0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1" name="Rectangle 3349"/>
          <p:cNvSpPr>
            <a:spLocks noChangeArrowheads="1"/>
          </p:cNvSpPr>
          <p:nvPr/>
        </p:nvSpPr>
        <p:spPr bwMode="auto">
          <a:xfrm>
            <a:off x="9788525" y="31986538"/>
            <a:ext cx="1588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2" name="Rectangle 3350"/>
          <p:cNvSpPr>
            <a:spLocks noChangeArrowheads="1"/>
          </p:cNvSpPr>
          <p:nvPr/>
        </p:nvSpPr>
        <p:spPr bwMode="auto">
          <a:xfrm>
            <a:off x="11009313" y="27913013"/>
            <a:ext cx="1587" cy="793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3" name="Rectangle 3351"/>
          <p:cNvSpPr>
            <a:spLocks noChangeArrowheads="1"/>
          </p:cNvSpPr>
          <p:nvPr/>
        </p:nvSpPr>
        <p:spPr bwMode="auto">
          <a:xfrm>
            <a:off x="8642350" y="32837438"/>
            <a:ext cx="3175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4" name="Rectangle 3352"/>
          <p:cNvSpPr>
            <a:spLocks noChangeArrowheads="1"/>
          </p:cNvSpPr>
          <p:nvPr/>
        </p:nvSpPr>
        <p:spPr bwMode="auto">
          <a:xfrm>
            <a:off x="9455150" y="28505150"/>
            <a:ext cx="3175" cy="793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5" name="Rectangle 3353"/>
          <p:cNvSpPr>
            <a:spLocks noChangeArrowheads="1"/>
          </p:cNvSpPr>
          <p:nvPr/>
        </p:nvSpPr>
        <p:spPr bwMode="auto">
          <a:xfrm>
            <a:off x="10342563" y="28398788"/>
            <a:ext cx="1587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6" name="Rectangle 3354"/>
          <p:cNvSpPr>
            <a:spLocks noChangeArrowheads="1"/>
          </p:cNvSpPr>
          <p:nvPr/>
        </p:nvSpPr>
        <p:spPr bwMode="auto">
          <a:xfrm>
            <a:off x="6572250" y="30137100"/>
            <a:ext cx="3175" cy="3175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7" name="Rectangle 3355"/>
          <p:cNvSpPr>
            <a:spLocks noChangeArrowheads="1"/>
          </p:cNvSpPr>
          <p:nvPr/>
        </p:nvSpPr>
        <p:spPr bwMode="auto">
          <a:xfrm>
            <a:off x="6683375" y="31618238"/>
            <a:ext cx="1588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8" name="Rectangle 3356"/>
          <p:cNvSpPr>
            <a:spLocks noChangeArrowheads="1"/>
          </p:cNvSpPr>
          <p:nvPr/>
        </p:nvSpPr>
        <p:spPr bwMode="auto">
          <a:xfrm>
            <a:off x="5611813" y="33724850"/>
            <a:ext cx="1587" cy="635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79" name="Rectangle 3357"/>
          <p:cNvSpPr>
            <a:spLocks noChangeArrowheads="1"/>
          </p:cNvSpPr>
          <p:nvPr/>
        </p:nvSpPr>
        <p:spPr bwMode="auto">
          <a:xfrm>
            <a:off x="6869113" y="33056513"/>
            <a:ext cx="0" cy="793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0" name="Rectangle 3359"/>
          <p:cNvSpPr>
            <a:spLocks noChangeArrowheads="1"/>
          </p:cNvSpPr>
          <p:nvPr/>
        </p:nvSpPr>
        <p:spPr bwMode="auto">
          <a:xfrm>
            <a:off x="5426075" y="30618113"/>
            <a:ext cx="3175" cy="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1" name="Rectangle 3360"/>
          <p:cNvSpPr>
            <a:spLocks noChangeArrowheads="1"/>
          </p:cNvSpPr>
          <p:nvPr/>
        </p:nvSpPr>
        <p:spPr bwMode="auto">
          <a:xfrm>
            <a:off x="5387975" y="30322838"/>
            <a:ext cx="3175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2" name="Rectangle 3361"/>
          <p:cNvSpPr>
            <a:spLocks noChangeArrowheads="1"/>
          </p:cNvSpPr>
          <p:nvPr/>
        </p:nvSpPr>
        <p:spPr bwMode="auto">
          <a:xfrm>
            <a:off x="6054725" y="33026350"/>
            <a:ext cx="3175" cy="1588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3" name="Rectangle 3362"/>
          <p:cNvSpPr>
            <a:spLocks noChangeArrowheads="1"/>
          </p:cNvSpPr>
          <p:nvPr/>
        </p:nvSpPr>
        <p:spPr bwMode="auto">
          <a:xfrm>
            <a:off x="5832475" y="33837563"/>
            <a:ext cx="4763" cy="1587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4" name="Rectangle 3370"/>
          <p:cNvSpPr>
            <a:spLocks noChangeArrowheads="1"/>
          </p:cNvSpPr>
          <p:nvPr/>
        </p:nvSpPr>
        <p:spPr bwMode="auto">
          <a:xfrm>
            <a:off x="7645400" y="29103638"/>
            <a:ext cx="1588" cy="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5" name="Rectangle 3315"/>
          <p:cNvSpPr>
            <a:spLocks noChangeArrowheads="1"/>
          </p:cNvSpPr>
          <p:nvPr/>
        </p:nvSpPr>
        <p:spPr bwMode="auto">
          <a:xfrm>
            <a:off x="5318125" y="32846963"/>
            <a:ext cx="4763" cy="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6" name="Rectangle 3358"/>
          <p:cNvSpPr>
            <a:spLocks noChangeArrowheads="1"/>
          </p:cNvSpPr>
          <p:nvPr/>
        </p:nvSpPr>
        <p:spPr bwMode="auto">
          <a:xfrm>
            <a:off x="5318125" y="32846963"/>
            <a:ext cx="4763" cy="0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087" name="Line 3404"/>
          <p:cNvSpPr>
            <a:spLocks noChangeShapeType="1"/>
          </p:cNvSpPr>
          <p:nvPr/>
        </p:nvSpPr>
        <p:spPr bwMode="auto">
          <a:xfrm flipV="1">
            <a:off x="4897438" y="19513550"/>
            <a:ext cx="9159875" cy="825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88" name="Line 3405"/>
          <p:cNvSpPr>
            <a:spLocks noChangeShapeType="1"/>
          </p:cNvSpPr>
          <p:nvPr/>
        </p:nvSpPr>
        <p:spPr bwMode="auto">
          <a:xfrm>
            <a:off x="9894888" y="15606713"/>
            <a:ext cx="7516812" cy="23495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89" name="Text Box 4676"/>
          <p:cNvSpPr txBox="1">
            <a:spLocks noChangeArrowheads="1"/>
          </p:cNvSpPr>
          <p:nvPr/>
        </p:nvSpPr>
        <p:spPr bwMode="auto">
          <a:xfrm>
            <a:off x="-12700" y="8324850"/>
            <a:ext cx="32404050" cy="83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3160" tIns="51394" rIns="103160" bIns="51394">
            <a:spAutoFit/>
          </a:bodyPr>
          <a:lstStyle/>
          <a:p>
            <a:pPr algn="ctr" defTabSz="465138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0" algn="l"/>
                <a:tab pos="946150" algn="l"/>
                <a:tab pos="1892300" algn="l"/>
                <a:tab pos="2838450" algn="l"/>
                <a:tab pos="3783013" algn="l"/>
                <a:tab pos="4729163" algn="l"/>
                <a:tab pos="5675313" algn="l"/>
                <a:tab pos="6621463" algn="l"/>
                <a:tab pos="7567613" algn="l"/>
                <a:tab pos="8513763" algn="l"/>
                <a:tab pos="9459913" algn="l"/>
                <a:tab pos="10406063" algn="l"/>
              </a:tabLst>
            </a:pPr>
            <a:r>
              <a:rPr lang="en-GB" sz="4800" b="1">
                <a:solidFill>
                  <a:srgbClr val="990000"/>
                </a:solidFill>
                <a:latin typeface="Arial" charset="0"/>
              </a:rPr>
              <a:t>INTRODUCCIÓN</a:t>
            </a:r>
          </a:p>
        </p:txBody>
      </p:sp>
      <p:sp>
        <p:nvSpPr>
          <p:cNvPr id="2090" name="Rectangle 4700"/>
          <p:cNvSpPr>
            <a:spLocks noChangeArrowheads="1"/>
          </p:cNvSpPr>
          <p:nvPr/>
        </p:nvSpPr>
        <p:spPr bwMode="auto">
          <a:xfrm>
            <a:off x="1985963" y="36930013"/>
            <a:ext cx="9501187" cy="928687"/>
          </a:xfrm>
          <a:prstGeom prst="rect">
            <a:avLst/>
          </a:prstGeom>
          <a:solidFill>
            <a:srgbClr val="FFFF99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endParaRPr lang="es-ES" sz="4000">
              <a:latin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s-ES" sz="4000" b="1">
                <a:latin typeface="Arial" charset="0"/>
                <a:cs typeface="Arial" charset="0"/>
              </a:rPr>
              <a:t> Liceo Agrícola El Carmen</a:t>
            </a:r>
            <a:endParaRPr lang="es-CL" sz="4000" b="1">
              <a:latin typeface="Arial" charset="0"/>
              <a:cs typeface="Arial" charset="0"/>
            </a:endParaRPr>
          </a:p>
          <a:p>
            <a:endParaRPr lang="es-CL" sz="4000"/>
          </a:p>
        </p:txBody>
      </p:sp>
      <p:sp>
        <p:nvSpPr>
          <p:cNvPr id="2091" name="Rectangle 4750"/>
          <p:cNvSpPr>
            <a:spLocks noChangeArrowheads="1"/>
          </p:cNvSpPr>
          <p:nvPr/>
        </p:nvSpPr>
        <p:spPr bwMode="auto">
          <a:xfrm>
            <a:off x="0" y="201342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2" name="Rectangle 4752"/>
          <p:cNvSpPr>
            <a:spLocks noChangeArrowheads="1"/>
          </p:cNvSpPr>
          <p:nvPr/>
        </p:nvSpPr>
        <p:spPr bwMode="auto">
          <a:xfrm>
            <a:off x="0" y="201342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3" name="Rectangle 4754"/>
          <p:cNvSpPr>
            <a:spLocks noChangeArrowheads="1"/>
          </p:cNvSpPr>
          <p:nvPr/>
        </p:nvSpPr>
        <p:spPr bwMode="auto">
          <a:xfrm>
            <a:off x="0" y="201723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4" name="Rectangle 4757"/>
          <p:cNvSpPr>
            <a:spLocks noChangeArrowheads="1"/>
          </p:cNvSpPr>
          <p:nvPr/>
        </p:nvSpPr>
        <p:spPr bwMode="auto">
          <a:xfrm>
            <a:off x="0" y="201342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5" name="Rectangle 4759"/>
          <p:cNvSpPr>
            <a:spLocks noChangeArrowheads="1"/>
          </p:cNvSpPr>
          <p:nvPr/>
        </p:nvSpPr>
        <p:spPr bwMode="auto">
          <a:xfrm>
            <a:off x="0" y="201723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6" name="Rectangle 4761"/>
          <p:cNvSpPr>
            <a:spLocks noChangeArrowheads="1"/>
          </p:cNvSpPr>
          <p:nvPr/>
        </p:nvSpPr>
        <p:spPr bwMode="auto">
          <a:xfrm>
            <a:off x="0" y="201723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2097" name="Rectangle 4764"/>
          <p:cNvSpPr>
            <a:spLocks noChangeArrowheads="1"/>
          </p:cNvSpPr>
          <p:nvPr/>
        </p:nvSpPr>
        <p:spPr bwMode="auto">
          <a:xfrm>
            <a:off x="0" y="201723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pic>
        <p:nvPicPr>
          <p:cNvPr id="2098" name="Picture 4781" descr="UchileCre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46213" y="1171575"/>
            <a:ext cx="491013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" name="Line 4685"/>
          <p:cNvSpPr>
            <a:spLocks noChangeShapeType="1"/>
          </p:cNvSpPr>
          <p:nvPr/>
        </p:nvSpPr>
        <p:spPr bwMode="auto">
          <a:xfrm>
            <a:off x="1557338" y="42533888"/>
            <a:ext cx="30056137" cy="30162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00" name="Text Box 99"/>
          <p:cNvSpPr txBox="1">
            <a:spLocks noChangeArrowheads="1"/>
          </p:cNvSpPr>
          <p:nvPr/>
        </p:nvSpPr>
        <p:spPr bwMode="auto">
          <a:xfrm>
            <a:off x="1485900" y="28603575"/>
            <a:ext cx="23002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CL" sz="4000">
                <a:latin typeface="Arial" charset="0"/>
                <a:cs typeface="Arial" charset="0"/>
              </a:rPr>
              <a:t> Fortalecer la capacidad en ciencia, tecnología e innovación de los establecimientos educacionales  beneficiarios del proyecto, a través de la capacitación de sus profesores.</a:t>
            </a:r>
          </a:p>
        </p:txBody>
      </p:sp>
      <p:sp>
        <p:nvSpPr>
          <p:cNvPr id="2101" name="Text Box 100"/>
          <p:cNvSpPr txBox="1">
            <a:spLocks noChangeArrowheads="1"/>
          </p:cNvSpPr>
          <p:nvPr/>
        </p:nvSpPr>
        <p:spPr bwMode="auto">
          <a:xfrm>
            <a:off x="7807325" y="32613600"/>
            <a:ext cx="231457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L" sz="4000">
                <a:latin typeface="Arial" charset="0"/>
                <a:cs typeface="Arial" charset="0"/>
              </a:rPr>
              <a:t> Generar una instancia de colaboración entre la Universidad, las escuelas agrícolas del proyecto, y el sector productivo; de forma que el capital humano educado en la región responda adecuada y oportunamente a las necesidades regionales.</a:t>
            </a:r>
          </a:p>
        </p:txBody>
      </p:sp>
      <p:sp>
        <p:nvSpPr>
          <p:cNvPr id="2102" name="Text Box 4679"/>
          <p:cNvSpPr txBox="1">
            <a:spLocks noChangeArrowheads="1"/>
          </p:cNvSpPr>
          <p:nvPr/>
        </p:nvSpPr>
        <p:spPr bwMode="auto">
          <a:xfrm>
            <a:off x="1485900" y="20888325"/>
            <a:ext cx="29406850" cy="84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3160" tIns="51394" rIns="103160" bIns="51394">
            <a:spAutoFit/>
          </a:bodyPr>
          <a:lstStyle/>
          <a:p>
            <a:pPr algn="ctr" defTabSz="465138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0" algn="l"/>
                <a:tab pos="946150" algn="l"/>
                <a:tab pos="1892300" algn="l"/>
                <a:tab pos="2838450" algn="l"/>
                <a:tab pos="3783013" algn="l"/>
                <a:tab pos="4729163" algn="l"/>
                <a:tab pos="5675313" algn="l"/>
                <a:tab pos="6621463" algn="l"/>
                <a:tab pos="7567613" algn="l"/>
                <a:tab pos="8513763" algn="l"/>
                <a:tab pos="9459913" algn="l"/>
                <a:tab pos="10406063" algn="l"/>
              </a:tabLst>
            </a:pPr>
            <a:r>
              <a:rPr lang="en-GB" sz="4800" b="1">
                <a:solidFill>
                  <a:srgbClr val="990000"/>
                </a:solidFill>
                <a:latin typeface="Arial" charset="0"/>
              </a:rPr>
              <a:t>OBJETIVO GENERAL</a:t>
            </a:r>
          </a:p>
        </p:txBody>
      </p:sp>
      <p:sp>
        <p:nvSpPr>
          <p:cNvPr id="2103" name="Text Box 4681"/>
          <p:cNvSpPr txBox="1">
            <a:spLocks noChangeArrowheads="1"/>
          </p:cNvSpPr>
          <p:nvPr/>
        </p:nvSpPr>
        <p:spPr bwMode="auto">
          <a:xfrm>
            <a:off x="1057275" y="24745950"/>
            <a:ext cx="29891038" cy="84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3160" tIns="51394" rIns="103160" bIns="51394">
            <a:spAutoFit/>
          </a:bodyPr>
          <a:lstStyle/>
          <a:p>
            <a:pPr algn="ctr" defTabSz="465138" eaLnBrk="1" hangingPunct="1">
              <a:buClr>
                <a:srgbClr val="800000"/>
              </a:buClr>
              <a:buSzPct val="100000"/>
              <a:buFont typeface="Times New Roman" pitchFamily="18" charset="0"/>
              <a:buNone/>
              <a:tabLst>
                <a:tab pos="0" algn="l"/>
                <a:tab pos="946150" algn="l"/>
                <a:tab pos="1892300" algn="l"/>
                <a:tab pos="2838450" algn="l"/>
                <a:tab pos="3783013" algn="l"/>
                <a:tab pos="4729163" algn="l"/>
                <a:tab pos="5675313" algn="l"/>
                <a:tab pos="6621463" algn="l"/>
                <a:tab pos="7567613" algn="l"/>
                <a:tab pos="8513763" algn="l"/>
                <a:tab pos="9459913" algn="l"/>
                <a:tab pos="10406063" algn="l"/>
              </a:tabLst>
            </a:pPr>
            <a:r>
              <a:rPr lang="en-GB" sz="4800" b="1">
                <a:solidFill>
                  <a:srgbClr val="990000"/>
                </a:solidFill>
                <a:latin typeface="Arial" charset="0"/>
              </a:rPr>
              <a:t>OBJETIVOS ESPECIFICOS</a:t>
            </a:r>
          </a:p>
        </p:txBody>
      </p:sp>
      <p:sp>
        <p:nvSpPr>
          <p:cNvPr id="2104" name="Text Box 4675"/>
          <p:cNvSpPr txBox="1">
            <a:spLocks noChangeArrowheads="1"/>
          </p:cNvSpPr>
          <p:nvPr/>
        </p:nvSpPr>
        <p:spPr bwMode="auto">
          <a:xfrm>
            <a:off x="1382713" y="10026650"/>
            <a:ext cx="29789437" cy="1500188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pPr algn="just" defTabSz="1076325" eaLnBrk="1" hangingPunct="1">
              <a:buClr>
                <a:srgbClr val="000000"/>
              </a:buClr>
              <a:buSzPct val="45000"/>
            </a:pPr>
            <a:endParaRPr lang="es-CL" sz="4000" dirty="0">
              <a:latin typeface="Arial" charset="0"/>
              <a:cs typeface="Arial" charset="0"/>
            </a:endParaRPr>
          </a:p>
          <a:p>
            <a:pPr algn="just" defTabSz="1076325" eaLnBrk="1" hangingPunct="1">
              <a:buClr>
                <a:srgbClr val="000000"/>
              </a:buClr>
              <a:buSzPct val="45000"/>
            </a:pPr>
            <a:r>
              <a:rPr lang="es-CL" sz="4000" smtClean="0">
                <a:latin typeface="Arial" charset="0"/>
                <a:cs typeface="Arial" charset="0"/>
              </a:rPr>
              <a:t>Este proyecto busca a través de la capacitación de alumnos y profesores de establecimientos educacionales agrícolas, mejorar la capacidad técnica del capital humano de la Región, para ayudar así a responder adecuadamente a las necesidades empresariales.</a:t>
            </a:r>
          </a:p>
          <a:p>
            <a:pPr algn="just" defTabSz="1076325" eaLnBrk="1" hangingPunct="1">
              <a:buClr>
                <a:srgbClr val="000000"/>
              </a:buClr>
              <a:buSzPct val="45000"/>
            </a:pPr>
            <a:r>
              <a:rPr lang="es-ES" sz="4000" smtClean="0">
                <a:latin typeface="Arial" charset="0"/>
                <a:cs typeface="Arial" charset="0"/>
              </a:rPr>
              <a:t> </a:t>
            </a:r>
            <a:endParaRPr lang="en-GB" sz="4000" dirty="0">
              <a:latin typeface="Arial" charset="0"/>
              <a:cs typeface="Arial" charset="0"/>
            </a:endParaRPr>
          </a:p>
        </p:txBody>
      </p:sp>
      <p:sp>
        <p:nvSpPr>
          <p:cNvPr id="2105" name="Rectangle 4678"/>
          <p:cNvSpPr>
            <a:spLocks noChangeArrowheads="1"/>
          </p:cNvSpPr>
          <p:nvPr/>
        </p:nvSpPr>
        <p:spPr bwMode="auto">
          <a:xfrm>
            <a:off x="1271588" y="22531388"/>
            <a:ext cx="30127575" cy="1643062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pPr algn="just"/>
            <a:r>
              <a:rPr lang="es-CL" sz="4000" dirty="0">
                <a:latin typeface="Arial" charset="0"/>
                <a:cs typeface="Arial" charset="0"/>
              </a:rPr>
              <a:t>Mejorar las competencias y habilidades técnicas del capital humano asociado a la Agricultura de la Región, a través del perfeccionamiento impartido por la Universidad en la capacitación y formación a nivel de enseñanza media-técnica profesional.</a:t>
            </a:r>
          </a:p>
        </p:txBody>
      </p:sp>
      <p:sp>
        <p:nvSpPr>
          <p:cNvPr id="2106" name="Rectangle 4748"/>
          <p:cNvSpPr>
            <a:spLocks noChangeArrowheads="1"/>
          </p:cNvSpPr>
          <p:nvPr/>
        </p:nvSpPr>
        <p:spPr bwMode="auto">
          <a:xfrm>
            <a:off x="1414463" y="26554113"/>
            <a:ext cx="23145750" cy="1339850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CL" sz="4000" dirty="0">
                <a:latin typeface="Arial" charset="0"/>
                <a:cs typeface="Arial" charset="0"/>
              </a:rPr>
              <a:t> Implementar en cinco establecimientos educacionales laboratorios agrícolas docentes de alta calidad, con temáticas definidas según las necesidades y oportunidades del entorno laboral.</a:t>
            </a:r>
            <a:endParaRPr lang="es-ES" sz="4000" dirty="0">
              <a:latin typeface="Arial" charset="0"/>
              <a:cs typeface="Arial" charset="0"/>
            </a:endParaRPr>
          </a:p>
        </p:txBody>
      </p:sp>
      <p:sp>
        <p:nvSpPr>
          <p:cNvPr id="2107" name="Line 4685"/>
          <p:cNvSpPr>
            <a:spLocks noChangeShapeType="1"/>
          </p:cNvSpPr>
          <p:nvPr/>
        </p:nvSpPr>
        <p:spPr bwMode="auto">
          <a:xfrm>
            <a:off x="985838" y="25746075"/>
            <a:ext cx="30056137" cy="30163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08" name="Line 4685"/>
          <p:cNvSpPr>
            <a:spLocks noChangeShapeType="1"/>
          </p:cNvSpPr>
          <p:nvPr/>
        </p:nvSpPr>
        <p:spPr bwMode="auto">
          <a:xfrm>
            <a:off x="1343025" y="21959888"/>
            <a:ext cx="30056138" cy="30162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09" name="Line 4685"/>
          <p:cNvSpPr>
            <a:spLocks noChangeShapeType="1"/>
          </p:cNvSpPr>
          <p:nvPr/>
        </p:nvSpPr>
        <p:spPr bwMode="auto">
          <a:xfrm>
            <a:off x="1249363" y="9575800"/>
            <a:ext cx="30056137" cy="30163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10" name="Text Box 678"/>
          <p:cNvSpPr txBox="1">
            <a:spLocks noChangeArrowheads="1"/>
          </p:cNvSpPr>
          <p:nvPr/>
        </p:nvSpPr>
        <p:spPr bwMode="auto">
          <a:xfrm>
            <a:off x="2986088" y="6743700"/>
            <a:ext cx="2421731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468" tIns="53734" rIns="107468" bIns="53734">
            <a:spAutoFit/>
          </a:bodyPr>
          <a:lstStyle/>
          <a:p>
            <a:pPr algn="ctr"/>
            <a:r>
              <a:rPr lang="es-ES" altLang="es-ES" sz="3600">
                <a:latin typeface="Arial" charset="0"/>
                <a:cs typeface="Arial" charset="0"/>
              </a:rPr>
              <a:t>“</a:t>
            </a:r>
            <a:r>
              <a:rPr lang="es-ES" sz="3600">
                <a:latin typeface="Arial" charset="0"/>
                <a:cs typeface="Arial" charset="0"/>
              </a:rPr>
              <a:t>Proyecto Financiado por el Fondo de Innovación para la competitividad Regional FIC-R 2011 del Gobierno Regional de la Región del Libertador General Bernardo O´Higgins</a:t>
            </a:r>
            <a:r>
              <a:rPr lang="es-ES" altLang="es-ES" sz="3600">
                <a:latin typeface="Arial" charset="0"/>
                <a:cs typeface="Arial" charset="0"/>
              </a:rPr>
              <a:t>”</a:t>
            </a:r>
            <a:r>
              <a:rPr lang="es-ES" sz="3600">
                <a:latin typeface="Arial" charset="0"/>
                <a:cs typeface="Arial" charset="0"/>
              </a:rPr>
              <a:t>.</a:t>
            </a:r>
            <a:endParaRPr lang="es-CL" sz="3600">
              <a:latin typeface="Arial" charset="0"/>
              <a:cs typeface="Arial" charset="0"/>
            </a:endParaRPr>
          </a:p>
        </p:txBody>
      </p:sp>
      <p:sp>
        <p:nvSpPr>
          <p:cNvPr id="2111" name="Text Box 4675"/>
          <p:cNvSpPr txBox="1">
            <a:spLocks noChangeArrowheads="1"/>
          </p:cNvSpPr>
          <p:nvPr/>
        </p:nvSpPr>
        <p:spPr bwMode="auto">
          <a:xfrm>
            <a:off x="10915650" y="15528925"/>
            <a:ext cx="11001375" cy="4643438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pPr algn="just" defTabSz="1076325" eaLnBrk="1" hangingPunct="1">
              <a:buClr>
                <a:srgbClr val="000000"/>
              </a:buClr>
              <a:buSzPct val="45000"/>
            </a:pPr>
            <a:endParaRPr lang="es-CL" sz="4000" dirty="0"/>
          </a:p>
          <a:p>
            <a:pPr algn="just" defTabSz="1076325"/>
            <a:r>
              <a:rPr lang="es-CL" sz="4000" dirty="0">
                <a:latin typeface="Arial" charset="0"/>
                <a:cs typeface="Arial" charset="0"/>
              </a:rPr>
              <a:t>La implementación de laboratorios y la capacitación asociada, serán la base para educar en forma renovada y vigente sobre temas científicos, tecnológicos y de innovación, extendiendo estos beneficios no sólo a los estudiantes sino también al mundo agrícola empresarial.   </a:t>
            </a:r>
          </a:p>
          <a:p>
            <a:pPr algn="just" defTabSz="1076325" eaLnBrk="1" hangingPunct="1">
              <a:buClr>
                <a:srgbClr val="000000"/>
              </a:buClr>
              <a:buSzPct val="45000"/>
            </a:pPr>
            <a:r>
              <a:rPr lang="es-ES" sz="4000" dirty="0">
                <a:latin typeface="Arial" charset="0"/>
                <a:cs typeface="Arial" charset="0"/>
              </a:rPr>
              <a:t> </a:t>
            </a:r>
            <a:endParaRPr lang="en-GB" sz="4000" dirty="0">
              <a:latin typeface="Arial" charset="0"/>
              <a:cs typeface="Arial" charset="0"/>
            </a:endParaRPr>
          </a:p>
        </p:txBody>
      </p:sp>
      <p:sp>
        <p:nvSpPr>
          <p:cNvPr id="2112" name="Text Box 4675"/>
          <p:cNvSpPr txBox="1">
            <a:spLocks noChangeArrowheads="1"/>
          </p:cNvSpPr>
          <p:nvPr/>
        </p:nvSpPr>
        <p:spPr bwMode="auto">
          <a:xfrm>
            <a:off x="1414463" y="12018963"/>
            <a:ext cx="20502562" cy="2786062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pPr algn="just"/>
            <a:r>
              <a:rPr lang="es-CL" sz="4000" dirty="0" smtClean="0">
                <a:latin typeface="Arial" charset="0"/>
                <a:cs typeface="Arial" charset="0"/>
              </a:rPr>
              <a:t>Con el desarrollo del proyecto se crea un vínculo directo entre la Universidad y cinco centros de educación media técnico-profesional agrícola, estableciendo las bases para la atracción y colaboración de investigadores de primer nivel, que faciliten el desarrollo de programas educativos formadores de técnicos agrícolas competitivos para la industria regional.</a:t>
            </a:r>
            <a:r>
              <a:rPr lang="es-ES" sz="4000" dirty="0" smtClean="0">
                <a:latin typeface="Arial" charset="0"/>
                <a:cs typeface="Arial" charset="0"/>
              </a:rPr>
              <a:t> </a:t>
            </a:r>
            <a:endParaRPr lang="en-GB" sz="4000" dirty="0">
              <a:latin typeface="Arial" charset="0"/>
              <a:cs typeface="Arial" charset="0"/>
            </a:endParaRPr>
          </a:p>
        </p:txBody>
      </p:sp>
      <p:sp>
        <p:nvSpPr>
          <p:cNvPr id="2113" name="Rectangle 4748"/>
          <p:cNvSpPr>
            <a:spLocks noChangeArrowheads="1"/>
          </p:cNvSpPr>
          <p:nvPr/>
        </p:nvSpPr>
        <p:spPr bwMode="auto">
          <a:xfrm>
            <a:off x="7789863" y="30749875"/>
            <a:ext cx="23622000" cy="1339850"/>
          </a:xfrm>
          <a:prstGeom prst="rect">
            <a:avLst/>
          </a:prstGeom>
          <a:solidFill>
            <a:srgbClr val="FFFFCC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es-CL" sz="4000">
                <a:latin typeface="Arial" charset="0"/>
                <a:cs typeface="Arial" charset="0"/>
              </a:rPr>
              <a:t> Facilitar el desarrollo de un sistema que permita la sustentabilidad de los laboratorios implementados en cada establecimiento educacional.</a:t>
            </a:r>
          </a:p>
        </p:txBody>
      </p:sp>
      <p:sp>
        <p:nvSpPr>
          <p:cNvPr id="2114" name="Line 4685"/>
          <p:cNvSpPr>
            <a:spLocks noChangeShapeType="1"/>
          </p:cNvSpPr>
          <p:nvPr/>
        </p:nvSpPr>
        <p:spPr bwMode="auto">
          <a:xfrm>
            <a:off x="1223963" y="36395025"/>
            <a:ext cx="30056137" cy="30163"/>
          </a:xfrm>
          <a:prstGeom prst="line">
            <a:avLst/>
          </a:prstGeom>
          <a:noFill/>
          <a:ln w="9525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2115" name="84 Imagen" descr="gal_01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00263" y="15000288"/>
            <a:ext cx="8358187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6" name="Text Box 4681"/>
          <p:cNvSpPr txBox="1">
            <a:spLocks noChangeArrowheads="1"/>
          </p:cNvSpPr>
          <p:nvPr/>
        </p:nvSpPr>
        <p:spPr bwMode="auto">
          <a:xfrm>
            <a:off x="1763713" y="35582225"/>
            <a:ext cx="29891037" cy="84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3160" tIns="51394" rIns="103160" bIns="51394">
            <a:spAutoFit/>
          </a:bodyPr>
          <a:lstStyle/>
          <a:p>
            <a:pPr algn="ctr" defTabSz="465138" eaLnBrk="1" hangingPunct="1">
              <a:buClr>
                <a:srgbClr val="800000"/>
              </a:buClr>
              <a:buSzPct val="100000"/>
              <a:tabLst>
                <a:tab pos="0" algn="l"/>
                <a:tab pos="946150" algn="l"/>
                <a:tab pos="1892300" algn="l"/>
                <a:tab pos="2838450" algn="l"/>
                <a:tab pos="3783013" algn="l"/>
                <a:tab pos="4729163" algn="l"/>
                <a:tab pos="5675313" algn="l"/>
                <a:tab pos="6621463" algn="l"/>
                <a:tab pos="7567613" algn="l"/>
                <a:tab pos="8513763" algn="l"/>
                <a:tab pos="9459913" algn="l"/>
                <a:tab pos="10406063" algn="l"/>
              </a:tabLst>
            </a:pPr>
            <a:r>
              <a:rPr lang="es-ES" sz="4800" b="1">
                <a:solidFill>
                  <a:srgbClr val="990000"/>
                </a:solidFill>
                <a:latin typeface="Arial" charset="0"/>
              </a:rPr>
              <a:t>ESTABLECIMIENTOS BENEFICIADOS</a:t>
            </a:r>
          </a:p>
        </p:txBody>
      </p:sp>
      <p:sp>
        <p:nvSpPr>
          <p:cNvPr id="2117" name="Text Box 100"/>
          <p:cNvSpPr txBox="1">
            <a:spLocks noChangeArrowheads="1"/>
          </p:cNvSpPr>
          <p:nvPr/>
        </p:nvSpPr>
        <p:spPr bwMode="auto">
          <a:xfrm>
            <a:off x="2020888" y="40038338"/>
            <a:ext cx="8072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L" sz="4000">
                <a:latin typeface="Arial" charset="0"/>
                <a:cs typeface="Arial" charset="0"/>
              </a:rPr>
              <a:t> </a:t>
            </a:r>
            <a:r>
              <a:rPr lang="es-CL" sz="4000" b="1">
                <a:latin typeface="Arial" charset="0"/>
                <a:cs typeface="Arial" charset="0"/>
              </a:rPr>
              <a:t>Escuela Agrícola Cristo Obrero</a:t>
            </a:r>
          </a:p>
        </p:txBody>
      </p:sp>
      <p:sp>
        <p:nvSpPr>
          <p:cNvPr id="2118" name="Text Box 100"/>
          <p:cNvSpPr txBox="1">
            <a:spLocks noChangeArrowheads="1"/>
          </p:cNvSpPr>
          <p:nvPr/>
        </p:nvSpPr>
        <p:spPr bwMode="auto">
          <a:xfrm>
            <a:off x="1962150" y="37944425"/>
            <a:ext cx="842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L" sz="4000" b="1">
                <a:latin typeface="Arial" charset="0"/>
                <a:cs typeface="Arial" charset="0"/>
              </a:rPr>
              <a:t> Escuela Agrícola Las Garzas</a:t>
            </a:r>
          </a:p>
        </p:txBody>
      </p:sp>
      <p:sp>
        <p:nvSpPr>
          <p:cNvPr id="2119" name="Rectangle 4700"/>
          <p:cNvSpPr>
            <a:spLocks noChangeArrowheads="1"/>
          </p:cNvSpPr>
          <p:nvPr/>
        </p:nvSpPr>
        <p:spPr bwMode="auto">
          <a:xfrm>
            <a:off x="1914525" y="38876288"/>
            <a:ext cx="9644063" cy="927100"/>
          </a:xfrm>
          <a:prstGeom prst="rect">
            <a:avLst/>
          </a:prstGeom>
          <a:solidFill>
            <a:srgbClr val="FFFF99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endParaRPr lang="es-ES" sz="4000">
              <a:latin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s-CL" sz="4000" b="1">
                <a:latin typeface="Arial" charset="0"/>
                <a:cs typeface="Arial" charset="0"/>
              </a:rPr>
              <a:t> Escuela Agrícola San Vicente de Paul</a:t>
            </a:r>
          </a:p>
          <a:p>
            <a:endParaRPr lang="es-CL" sz="4000">
              <a:latin typeface="Arial" charset="0"/>
              <a:cs typeface="Arial" charset="0"/>
            </a:endParaRPr>
          </a:p>
        </p:txBody>
      </p:sp>
      <p:sp>
        <p:nvSpPr>
          <p:cNvPr id="2120" name="Rectangle 4700"/>
          <p:cNvSpPr>
            <a:spLocks noChangeArrowheads="1"/>
          </p:cNvSpPr>
          <p:nvPr/>
        </p:nvSpPr>
        <p:spPr bwMode="auto">
          <a:xfrm>
            <a:off x="1862138" y="40892413"/>
            <a:ext cx="9645650" cy="876300"/>
          </a:xfrm>
          <a:prstGeom prst="rect">
            <a:avLst/>
          </a:prstGeom>
          <a:solidFill>
            <a:srgbClr val="FFFF99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lIns="107468" tIns="53734" rIns="107468" bIns="53734" anchor="ctr"/>
          <a:lstStyle/>
          <a:p>
            <a:endParaRPr lang="es-ES" sz="4000">
              <a:latin typeface="Arial" charset="0"/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pt-BR" sz="4000" b="1">
                <a:latin typeface="Arial" charset="0"/>
                <a:cs typeface="Arial" charset="0"/>
              </a:rPr>
              <a:t> Escuela Agrícola Don Gregorio</a:t>
            </a:r>
            <a:endParaRPr lang="es-CL" sz="4000" b="1">
              <a:latin typeface="Arial" charset="0"/>
              <a:cs typeface="Arial" charset="0"/>
            </a:endParaRPr>
          </a:p>
          <a:p>
            <a:endParaRPr lang="es-CL" sz="4000">
              <a:latin typeface="Arial" charset="0"/>
              <a:cs typeface="Arial" charset="0"/>
            </a:endParaRPr>
          </a:p>
        </p:txBody>
      </p:sp>
      <p:pic>
        <p:nvPicPr>
          <p:cNvPr id="2121" name="Picture 16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45775" y="37395150"/>
            <a:ext cx="29702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2" name="Picture 1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371888" y="37431663"/>
            <a:ext cx="30702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3" name="Picture 16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846213" y="37395150"/>
            <a:ext cx="30003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4" name="Picture 16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73900" y="37425313"/>
            <a:ext cx="31432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5" name="Picture 16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558713" y="37420550"/>
            <a:ext cx="3214687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6" name="Picture 8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14463" y="30472063"/>
            <a:ext cx="5986462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27" name="Picture 9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523450" y="12003088"/>
            <a:ext cx="8716963" cy="813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28" name="Picture 8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61875" y="26111200"/>
            <a:ext cx="6018213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>
            <a:alpha val="50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76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>
            <a:alpha val="50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76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7981</TotalTime>
  <Words>380</Words>
  <Application>Microsoft Office PowerPoint</Application>
  <PresentationFormat>Personalizado</PresentationFormat>
  <Paragraphs>29</Paragraphs>
  <Slides>1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Times New Roman</vt:lpstr>
      <vt:lpstr>MS PGothic</vt:lpstr>
      <vt:lpstr>Arial</vt:lpstr>
      <vt:lpstr>Diseño predeterminado</vt:lpstr>
      <vt:lpstr>Imagen de mapa de bits</vt:lpstr>
      <vt:lpstr>Diapositiva 1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Angelica</dc:creator>
  <cp:lastModifiedBy>Alumnos Postgrado</cp:lastModifiedBy>
  <cp:revision>653</cp:revision>
  <cp:lastPrinted>2002-11-06T03:56:10Z</cp:lastPrinted>
  <dcterms:created xsi:type="dcterms:W3CDTF">2002-11-01T02:01:11Z</dcterms:created>
  <dcterms:modified xsi:type="dcterms:W3CDTF">2012-03-23T14:02:17Z</dcterms:modified>
</cp:coreProperties>
</file>